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399" r:id="rId2"/>
    <p:sldId id="495" r:id="rId3"/>
    <p:sldId id="498" r:id="rId4"/>
    <p:sldId id="500" r:id="rId5"/>
    <p:sldId id="503" r:id="rId6"/>
    <p:sldId id="499" r:id="rId7"/>
    <p:sldId id="373" r:id="rId8"/>
    <p:sldId id="410" r:id="rId9"/>
    <p:sldId id="497" r:id="rId10"/>
    <p:sldId id="411" r:id="rId11"/>
    <p:sldId id="383" r:id="rId12"/>
    <p:sldId id="513" r:id="rId13"/>
    <p:sldId id="510" r:id="rId14"/>
    <p:sldId id="511" r:id="rId15"/>
    <p:sldId id="515" r:id="rId16"/>
    <p:sldId id="512" r:id="rId17"/>
    <p:sldId id="514" r:id="rId18"/>
    <p:sldId id="42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565"/>
    <a:srgbClr val="00FF00"/>
    <a:srgbClr val="FF66FF"/>
    <a:srgbClr val="FF2929"/>
    <a:srgbClr val="FFB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9" autoAdjust="0"/>
    <p:restoredTop sz="78058" autoAdjust="0"/>
  </p:normalViewPr>
  <p:slideViewPr>
    <p:cSldViewPr snapToGrid="0">
      <p:cViewPr>
        <p:scale>
          <a:sx n="145" d="100"/>
          <a:sy n="145" d="100"/>
        </p:scale>
        <p:origin x="992" y="-1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15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BF3F7-5037-4917-9C66-056F052C2147}" type="datetimeFigureOut">
              <a:rPr lang="en-US" smtClean="0"/>
              <a:pPr/>
              <a:t>9/14/17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750956-9B8F-4DF0-88B3-D4D901B907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90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50956-9B8F-4DF0-88B3-D4D901B9078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93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6D64E32-CF19-4A65-AE40-55EDA165724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69333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4E3FE7-1F5B-4697-98EA-DAA486E4FCC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38831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50956-9B8F-4DF0-88B3-D4D901B9078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80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50956-9B8F-4DF0-88B3-D4D901B9078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13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50956-9B8F-4DF0-88B3-D4D901B9078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01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50956-9B8F-4DF0-88B3-D4D901B9078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45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err="1" smtClean="0"/>
              <a:t>Smalle</a:t>
            </a:r>
            <a:r>
              <a:rPr lang="en-US" dirty="0" smtClean="0"/>
              <a:t> connected set of</a:t>
            </a:r>
            <a:r>
              <a:rPr lang="en-US" baseline="0" dirty="0" smtClean="0"/>
              <a:t> sensors which can relay message to other sensors. </a:t>
            </a:r>
            <a:r>
              <a:rPr lang="en-US" dirty="0" smtClean="0"/>
              <a:t>Monitor such as temperature, sound, pressure,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  <p:sp>
        <p:nvSpPr>
          <p:cNvPr id="35840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8E2DE5-CD23-4C4F-9D98-960F5B35E94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64312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50956-9B8F-4DF0-88B3-D4D901B9078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14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proposal is to study of the problem of efficient computation of a partition of a random geometric graph (RGG) into a limited number of densely packed bipartite subgraphs.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50956-9B8F-4DF0-88B3-D4D901B9078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40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50956-9B8F-4DF0-88B3-D4D901B9078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20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28135D2D-DC86-4131-BE4E-EEAF8DF3B24F}" type="datetime1">
              <a:rPr lang="en-US" smtClean="0"/>
              <a:pPr/>
              <a:t>9/14/17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9C86-69DA-4F63-A81B-FF320BD026DD}" type="datetime1">
              <a:rPr lang="en-US" smtClean="0"/>
              <a:pPr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71008-FDFB-4246-A55E-A9B5ED91A4E5}" type="datetime1">
              <a:rPr lang="en-US" smtClean="0"/>
              <a:pPr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3488"/>
            <a:ext cx="8229600" cy="6195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96278"/>
            <a:ext cx="8229600" cy="487825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50000"/>
                  </a:schemeClr>
                </a:solidFill>
              </a:defRPr>
            </a:lvl4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F862B-1F4F-42D0-873E-FE0204D35983}" type="datetime1">
              <a:rPr lang="en-US" smtClean="0"/>
              <a:pPr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504497" y="1637969"/>
            <a:ext cx="8432769" cy="1645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F050D-5974-4A95-9933-21CEBD17FA10}" type="datetime1">
              <a:rPr lang="en-US" smtClean="0"/>
              <a:pPr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C6F3-B790-40FF-A348-68DC1FE49339}" type="datetime1">
              <a:rPr lang="en-US" smtClean="0"/>
              <a:pPr/>
              <a:t>9/14/17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5887D86-1F01-473B-A1E8-CD62F0C94055}" type="datetime1">
              <a:rPr lang="en-US" smtClean="0"/>
              <a:pPr/>
              <a:t>9/14/17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BBCE4CCF-A024-4890-BB4A-9F1A2903D76A}" type="datetime1">
              <a:rPr lang="en-US" smtClean="0"/>
              <a:pPr/>
              <a:t>9/14/17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74918-0FA3-47BE-B49C-F8C8874C011E}" type="datetime1">
              <a:rPr lang="en-US" smtClean="0"/>
              <a:pPr/>
              <a:t>9/14/17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D3DAD-C947-4CAA-B090-227041A42DC2}" type="datetime1">
              <a:rPr lang="en-US" smtClean="0"/>
              <a:pPr/>
              <a:t>9/14/17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6C2CF-87B2-4C91-A88A-B0322DF897C1}" type="datetime1">
              <a:rPr lang="en-US" smtClean="0"/>
              <a:pPr/>
              <a:t>9/14/17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r>
              <a:rPr kumimoji="0" lang="en-US" sz="140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Southern</a:t>
            </a:r>
            <a:r>
              <a:rPr kumimoji="0" lang="en-US" sz="1400" baseline="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Methodist University – </a:t>
            </a:r>
            <a:r>
              <a:rPr kumimoji="0" lang="en-US" sz="1400" i="1" baseline="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Science and Engineering</a:t>
            </a:r>
            <a:endParaRPr kumimoji="0" lang="en-US" sz="1400" i="1" dirty="0"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977AA5E0-1A09-4033-A3B2-DDC485BBF762}" type="datetime1">
              <a:rPr lang="en-US" smtClean="0"/>
              <a:pPr/>
              <a:t>9/14/17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318936" y="644494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8302403" y="95000"/>
            <a:ext cx="710971" cy="878778"/>
            <a:chOff x="1415143" y="203201"/>
            <a:chExt cx="6342750" cy="6291941"/>
          </a:xfrm>
          <a:solidFill>
            <a:srgbClr val="FF2929">
              <a:alpha val="69804"/>
            </a:srgbClr>
          </a:solidFill>
          <a:effectLst/>
        </p:grpSpPr>
        <p:cxnSp>
          <p:nvCxnSpPr>
            <p:cNvPr id="21" name="Straight Connector 20"/>
            <p:cNvCxnSpPr>
              <a:stCxn id="43" idx="6"/>
              <a:endCxn id="57" idx="2"/>
            </p:cNvCxnSpPr>
            <p:nvPr/>
          </p:nvCxnSpPr>
          <p:spPr>
            <a:xfrm>
              <a:off x="6676571" y="3376515"/>
              <a:ext cx="863608" cy="5315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50" idx="1"/>
              <a:endCxn id="63" idx="5"/>
            </p:cNvCxnSpPr>
            <p:nvPr/>
          </p:nvCxnSpPr>
          <p:spPr>
            <a:xfrm rot="16200000" flipV="1">
              <a:off x="2570218" y="646248"/>
              <a:ext cx="1169146" cy="654714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54" idx="1"/>
              <a:endCxn id="58" idx="5"/>
            </p:cNvCxnSpPr>
            <p:nvPr/>
          </p:nvCxnSpPr>
          <p:spPr>
            <a:xfrm rot="16200000" flipV="1">
              <a:off x="2050920" y="1368746"/>
              <a:ext cx="303251" cy="608051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47" idx="5"/>
              <a:endCxn id="79" idx="1"/>
            </p:cNvCxnSpPr>
            <p:nvPr/>
          </p:nvCxnSpPr>
          <p:spPr>
            <a:xfrm rot="16200000" flipH="1">
              <a:off x="5443127" y="5356037"/>
              <a:ext cx="960999" cy="524631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2572740" y="1357169"/>
              <a:ext cx="3973551" cy="3973550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4437377" y="1243174"/>
              <a:ext cx="260561" cy="260561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421092" y="5200439"/>
              <a:ext cx="260561" cy="260561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416010" y="3246234"/>
              <a:ext cx="260561" cy="260561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434317" y="3246234"/>
              <a:ext cx="260561" cy="260561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438908" y="1520020"/>
              <a:ext cx="260561" cy="260561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131022" y="2228419"/>
              <a:ext cx="260561" cy="260561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5438908" y="4915451"/>
              <a:ext cx="260561" cy="260561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114737" y="4288477"/>
              <a:ext cx="260561" cy="260561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703020" y="2244704"/>
              <a:ext cx="260561" cy="260561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3443990" y="1520020"/>
              <a:ext cx="260561" cy="260561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719305" y="4280334"/>
              <a:ext cx="260561" cy="260561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443990" y="4923594"/>
              <a:ext cx="260561" cy="260561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705601" y="1988458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474687" y="1792514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140857" y="2358571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046693" y="3287485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7540179" y="3272973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712688" y="1335315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090059" y="1567543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3048002" y="856343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3229431" y="1211942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837545" y="500744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2641603" y="203201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901372" y="3004457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415143" y="3011714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944916" y="3556000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444174" y="3563258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162631" y="4673600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024745" y="4303486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460174" y="4971143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3091546" y="5442857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554517" y="5733143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3077031" y="6052457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4753431" y="5769428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4172859" y="5754915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172861" y="6277428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5725888" y="5363028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5965374" y="5718627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6154059" y="6066970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6770917" y="4259943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6437089" y="4767943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4920345" y="841827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4463144" y="747484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984172" y="849084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4463143" y="297542"/>
              <a:ext cx="217714" cy="217714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>
              <a:stCxn id="41" idx="0"/>
              <a:endCxn id="83" idx="4"/>
            </p:cNvCxnSpPr>
            <p:nvPr/>
          </p:nvCxnSpPr>
          <p:spPr>
            <a:xfrm rot="5400000" flipH="1" flipV="1">
              <a:off x="4430841" y="1102015"/>
              <a:ext cx="277976" cy="4343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83" idx="0"/>
              <a:endCxn id="85" idx="4"/>
            </p:cNvCxnSpPr>
            <p:nvPr/>
          </p:nvCxnSpPr>
          <p:spPr>
            <a:xfrm rot="16200000" flipV="1">
              <a:off x="4455887" y="631369"/>
              <a:ext cx="232228" cy="1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41" idx="7"/>
              <a:endCxn id="82" idx="3"/>
            </p:cNvCxnSpPr>
            <p:nvPr/>
          </p:nvCxnSpPr>
          <p:spPr>
            <a:xfrm rot="5400000" flipH="1" flipV="1">
              <a:off x="4679167" y="1008271"/>
              <a:ext cx="253674" cy="292448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41" idx="1"/>
              <a:endCxn id="84" idx="5"/>
            </p:cNvCxnSpPr>
            <p:nvPr/>
          </p:nvCxnSpPr>
          <p:spPr>
            <a:xfrm rot="16200000" flipV="1">
              <a:off x="4199561" y="1005358"/>
              <a:ext cx="246417" cy="305532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46" idx="7"/>
              <a:endCxn id="53" idx="2"/>
            </p:cNvCxnSpPr>
            <p:nvPr/>
          </p:nvCxnSpPr>
          <p:spPr>
            <a:xfrm rot="5400000" flipH="1" flipV="1">
              <a:off x="6444882" y="2005858"/>
              <a:ext cx="169262" cy="352176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49" idx="1"/>
              <a:endCxn id="54" idx="5"/>
            </p:cNvCxnSpPr>
            <p:nvPr/>
          </p:nvCxnSpPr>
          <p:spPr>
            <a:xfrm rot="16200000" flipV="1">
              <a:off x="2548590" y="2090274"/>
              <a:ext cx="304517" cy="80660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49" idx="2"/>
              <a:endCxn id="55" idx="6"/>
            </p:cNvCxnSpPr>
            <p:nvPr/>
          </p:nvCxnSpPr>
          <p:spPr>
            <a:xfrm rot="10800000" flipV="1">
              <a:off x="2358572" y="2374984"/>
              <a:ext cx="344449" cy="92443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44" idx="1"/>
              <a:endCxn id="64" idx="6"/>
            </p:cNvCxnSpPr>
            <p:nvPr/>
          </p:nvCxnSpPr>
          <p:spPr>
            <a:xfrm rot="16200000" flipV="1">
              <a:off x="2210242" y="3022158"/>
              <a:ext cx="171078" cy="353389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44" idx="3"/>
              <a:endCxn id="66" idx="6"/>
            </p:cNvCxnSpPr>
            <p:nvPr/>
          </p:nvCxnSpPr>
          <p:spPr>
            <a:xfrm rot="5400000">
              <a:off x="2219443" y="3411825"/>
              <a:ext cx="196220" cy="309845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64" idx="2"/>
              <a:endCxn id="65" idx="6"/>
            </p:cNvCxnSpPr>
            <p:nvPr/>
          </p:nvCxnSpPr>
          <p:spPr>
            <a:xfrm rot="10800000" flipV="1">
              <a:off x="1632858" y="3113313"/>
              <a:ext cx="268515" cy="7257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66" idx="2"/>
              <a:endCxn id="67" idx="6"/>
            </p:cNvCxnSpPr>
            <p:nvPr/>
          </p:nvCxnSpPr>
          <p:spPr>
            <a:xfrm rot="10800000" flipV="1">
              <a:off x="1661888" y="3664857"/>
              <a:ext cx="283028" cy="7258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69" idx="7"/>
              <a:endCxn id="51" idx="2"/>
            </p:cNvCxnSpPr>
            <p:nvPr/>
          </p:nvCxnSpPr>
          <p:spPr>
            <a:xfrm rot="16200000" flipH="1">
              <a:off x="2427317" y="4118628"/>
              <a:ext cx="75246" cy="508729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51" idx="2"/>
              <a:endCxn id="68" idx="7"/>
            </p:cNvCxnSpPr>
            <p:nvPr/>
          </p:nvCxnSpPr>
          <p:spPr>
            <a:xfrm rot="10800000" flipV="1">
              <a:off x="2348463" y="4410615"/>
              <a:ext cx="370843" cy="294868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51" idx="2"/>
              <a:endCxn id="70" idx="0"/>
            </p:cNvCxnSpPr>
            <p:nvPr/>
          </p:nvCxnSpPr>
          <p:spPr>
            <a:xfrm rot="10800000" flipV="1">
              <a:off x="2569031" y="4410615"/>
              <a:ext cx="150274" cy="560528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52" idx="3"/>
              <a:endCxn id="71" idx="7"/>
            </p:cNvCxnSpPr>
            <p:nvPr/>
          </p:nvCxnSpPr>
          <p:spPr>
            <a:xfrm rot="5400000">
              <a:off x="3215392" y="5207983"/>
              <a:ext cx="328743" cy="204771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71" idx="3"/>
              <a:endCxn id="72" idx="7"/>
            </p:cNvCxnSpPr>
            <p:nvPr/>
          </p:nvCxnSpPr>
          <p:spPr>
            <a:xfrm rot="5400000">
              <a:off x="2863720" y="5505317"/>
              <a:ext cx="136338" cy="383081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71" idx="4"/>
              <a:endCxn id="73" idx="0"/>
            </p:cNvCxnSpPr>
            <p:nvPr/>
          </p:nvCxnSpPr>
          <p:spPr>
            <a:xfrm rot="5400000">
              <a:off x="2997203" y="5849257"/>
              <a:ext cx="391886" cy="14515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42" idx="3"/>
              <a:endCxn id="75" idx="0"/>
            </p:cNvCxnSpPr>
            <p:nvPr/>
          </p:nvCxnSpPr>
          <p:spPr>
            <a:xfrm rot="5400000">
              <a:off x="4204447" y="5500111"/>
              <a:ext cx="332073" cy="177534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42" idx="5"/>
              <a:endCxn id="74" idx="0"/>
            </p:cNvCxnSpPr>
            <p:nvPr/>
          </p:nvCxnSpPr>
          <p:spPr>
            <a:xfrm rot="16200000" flipH="1">
              <a:off x="4579598" y="5486738"/>
              <a:ext cx="346586" cy="218793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75" idx="4"/>
              <a:endCxn id="76" idx="0"/>
            </p:cNvCxnSpPr>
            <p:nvPr/>
          </p:nvCxnSpPr>
          <p:spPr>
            <a:xfrm rot="16200000" flipH="1">
              <a:off x="4129318" y="6125027"/>
              <a:ext cx="304799" cy="2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48" idx="5"/>
              <a:endCxn id="81" idx="1"/>
            </p:cNvCxnSpPr>
            <p:nvPr/>
          </p:nvCxnSpPr>
          <p:spPr>
            <a:xfrm rot="16200000" flipH="1">
              <a:off x="6258583" y="4589437"/>
              <a:ext cx="288946" cy="131832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48" idx="6"/>
              <a:endCxn id="80" idx="2"/>
            </p:cNvCxnSpPr>
            <p:nvPr/>
          </p:nvCxnSpPr>
          <p:spPr>
            <a:xfrm flipV="1">
              <a:off x="6375298" y="4368800"/>
              <a:ext cx="395619" cy="49958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zizhenc@smu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26.jpe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9" y="1617599"/>
            <a:ext cx="8229600" cy="1054215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/>
              <a:t>Partitioning Random Geometric Graphs into Bipartite Subgraphs:</a:t>
            </a:r>
            <a:br>
              <a:rPr lang="en-US" sz="3600" dirty="0" smtClean="0"/>
            </a:br>
            <a:r>
              <a:rPr lang="en-US" sz="3600" dirty="0" smtClean="0"/>
              <a:t>Modeling </a:t>
            </a:r>
            <a:r>
              <a:rPr lang="en-US" sz="3600" dirty="0"/>
              <a:t>B</a:t>
            </a:r>
            <a:r>
              <a:rPr lang="en-US" sz="3600" dirty="0" smtClean="0"/>
              <a:t>ackbone </a:t>
            </a:r>
            <a:r>
              <a:rPr lang="en-US" sz="3600" dirty="0"/>
              <a:t>D</a:t>
            </a:r>
            <a:r>
              <a:rPr lang="en-US" sz="3600" dirty="0" smtClean="0"/>
              <a:t>etermination in Wireless Sensor Networks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474" y="3566670"/>
            <a:ext cx="8313415" cy="2757074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US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 t</a:t>
            </a: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erm project of </a:t>
            </a:r>
            <a:r>
              <a:rPr lang="en-US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</a:t>
            </a: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CSE 7350 Algorithm Engineering class</a:t>
            </a:r>
          </a:p>
          <a:p>
            <a:pPr marL="109728" indent="0" algn="ctr">
              <a:buNone/>
            </a:pP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Bobby </a:t>
            </a:r>
            <a:r>
              <a:rPr lang="en-US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B. Lyle School of Engineering</a:t>
            </a:r>
          </a:p>
          <a:p>
            <a:pPr marL="109728" indent="0" algn="ctr">
              <a:buNone/>
            </a:pPr>
            <a:r>
              <a:rPr lang="en-US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Southern Methodist </a:t>
            </a: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University</a:t>
            </a:r>
          </a:p>
          <a:p>
            <a:pPr marL="109728" indent="0" algn="ctr">
              <a:buNone/>
            </a:pPr>
            <a:endParaRPr lang="en-US" dirty="0" smtClean="0"/>
          </a:p>
          <a:p>
            <a:pPr marL="109728" indent="0" algn="ctr">
              <a:buNone/>
            </a:pPr>
            <a:r>
              <a:rPr lang="en-US" sz="2000" dirty="0" smtClean="0">
                <a:latin typeface="Algerian" panose="04020705040A02060702" pitchFamily="82" charset="0"/>
              </a:rPr>
              <a:t>Presenter: Zizhen Chen</a:t>
            </a:r>
            <a:r>
              <a:rPr lang="en-US" sz="2000" dirty="0">
                <a:latin typeface="Algerian" panose="04020705040A02060702" pitchFamily="82" charset="0"/>
              </a:rPr>
              <a:t> </a:t>
            </a:r>
            <a:r>
              <a:rPr lang="en-US" sz="2000" dirty="0" smtClean="0">
                <a:latin typeface="Algerian" panose="04020705040A02060702" pitchFamily="82" charset="0"/>
              </a:rPr>
              <a:t>(Z)</a:t>
            </a:r>
          </a:p>
          <a:p>
            <a:pPr marL="109728" indent="0" algn="ctr">
              <a:buNone/>
            </a:pPr>
            <a:r>
              <a:rPr lang="en-US" sz="2000" dirty="0" smtClean="0">
                <a:latin typeface="Algerian" panose="04020705040A02060702" pitchFamily="82" charset="0"/>
              </a:rPr>
              <a:t>Email: </a:t>
            </a:r>
            <a:r>
              <a:rPr lang="en-US" sz="2000" dirty="0" smtClean="0">
                <a:latin typeface="Algerian" panose="04020705040A02060702" pitchFamily="82" charset="0"/>
                <a:hlinkClick r:id="rId3"/>
              </a:rPr>
              <a:t>zizhenc@smu.edu</a:t>
            </a:r>
            <a:endParaRPr lang="en-US" sz="2000" dirty="0" smtClean="0">
              <a:latin typeface="Algerian" panose="04020705040A02060702" pitchFamily="82" charset="0"/>
            </a:endParaRPr>
          </a:p>
          <a:p>
            <a:pPr marL="109728" indent="0" algn="ctr">
              <a:buNone/>
            </a:pPr>
            <a:r>
              <a:rPr lang="en-US" sz="2000" dirty="0" smtClean="0">
                <a:latin typeface="Algerian" panose="04020705040A02060702" pitchFamily="82" charset="0"/>
              </a:rPr>
              <a:t>Office: 308 </a:t>
            </a:r>
            <a:r>
              <a:rPr lang="en-US" sz="2000" dirty="0" err="1" smtClean="0">
                <a:latin typeface="Algerian" panose="04020705040A02060702" pitchFamily="82" charset="0"/>
              </a:rPr>
              <a:t>Caruth</a:t>
            </a:r>
            <a:r>
              <a:rPr lang="en-US" sz="2000" dirty="0" smtClean="0">
                <a:latin typeface="Algerian" panose="04020705040A02060702" pitchFamily="82" charset="0"/>
              </a:rPr>
              <a:t> Hall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6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336" y="1004354"/>
            <a:ext cx="8229600" cy="619539"/>
          </a:xfrm>
        </p:spPr>
        <p:txBody>
          <a:bodyPr>
            <a:noAutofit/>
          </a:bodyPr>
          <a:lstStyle/>
          <a:p>
            <a:r>
              <a:rPr lang="en-US" sz="3200" dirty="0" smtClean="0"/>
              <a:t>Example: Bipartite Subgraph and Coverage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76" y="3633706"/>
            <a:ext cx="2059927" cy="2034467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03609" y="1972685"/>
            <a:ext cx="4496327" cy="4472257"/>
          </a:xfrm>
          <a:prstGeom prst="rect">
            <a:avLst/>
          </a:prstGeom>
        </p:spPr>
      </p:pic>
      <p:sp>
        <p:nvSpPr>
          <p:cNvPr id="15" name="Rounded Rectangular Callout 14"/>
          <p:cNvSpPr/>
          <p:nvPr/>
        </p:nvSpPr>
        <p:spPr>
          <a:xfrm>
            <a:off x="816272" y="1980426"/>
            <a:ext cx="2364337" cy="1493024"/>
          </a:xfrm>
          <a:prstGeom prst="wedgeRoundRectCallout">
            <a:avLst>
              <a:gd name="adj1" fmla="val 70984"/>
              <a:gd name="adj2" fmla="val -102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Vertices: 61</a:t>
            </a:r>
          </a:p>
          <a:p>
            <a:r>
              <a:rPr lang="en-US" b="1" dirty="0" smtClean="0"/>
              <a:t>Edges: 68</a:t>
            </a:r>
          </a:p>
          <a:p>
            <a:r>
              <a:rPr lang="en-US" b="1" dirty="0" smtClean="0"/>
              <a:t>Avg. degree: 2.27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816272" y="6016965"/>
            <a:ext cx="2668746" cy="317847"/>
          </a:xfrm>
          <a:prstGeom prst="wedgeRoundRectCallout">
            <a:avLst>
              <a:gd name="adj1" fmla="val -6446"/>
              <a:gd name="adj2" fmla="val -1289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Covers almost all region</a:t>
            </a:r>
          </a:p>
        </p:txBody>
      </p:sp>
    </p:spTree>
    <p:extLst>
      <p:ext uri="{BB962C8B-B14F-4D97-AF65-F5344CB8AC3E}">
        <p14:creationId xmlns:p14="http://schemas.microsoft.com/office/powerpoint/2010/main" val="267845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3625"/>
            <a:ext cx="8515350" cy="619125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Example: Large Vertex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istribution G(20000, 0.08)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95A00-2D39-433D-86F6-161CC7751311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861" y="1925892"/>
            <a:ext cx="4608195" cy="462648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337495" y="3492153"/>
                <a:ext cx="3454924" cy="3108021"/>
              </a:xfrm>
              <a:prstGeom prst="roundRect">
                <a:avLst>
                  <a:gd name="adj" fmla="val 7167"/>
                </a:avLst>
              </a:prstGeom>
              <a:blipFill>
                <a:blip r:embed="rId4"/>
                <a:tile tx="0" ty="0" sx="100000" sy="100000" flip="none" algn="tl"/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Observations:</a:t>
                </a:r>
                <a:endParaRPr lang="en-US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Expected Avg. Degree 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en-US" sz="2800" i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Degree of vertex on convex hull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b="0" i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b="0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implies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𝑑𝑒𝑔𝑟𝑒𝑒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𝑎𝑣𝑔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𝑑𝑒𝑔𝑟𝑒𝑒</m:t>
                        </m:r>
                      </m:e>
                    </m:func>
                  </m:oMath>
                </a14:m>
                <a:r>
                  <a:rPr lang="en-US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95" y="3492153"/>
                <a:ext cx="3454924" cy="3108021"/>
              </a:xfrm>
              <a:prstGeom prst="roundRect">
                <a:avLst>
                  <a:gd name="adj" fmla="val 7167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ular Callout 10"/>
          <p:cNvSpPr/>
          <p:nvPr/>
        </p:nvSpPr>
        <p:spPr>
          <a:xfrm>
            <a:off x="655162" y="1872155"/>
            <a:ext cx="2672499" cy="1414206"/>
          </a:xfrm>
          <a:prstGeom prst="wedgeRoundRectCallout">
            <a:avLst>
              <a:gd name="adj1" fmla="val 62266"/>
              <a:gd name="adj2" fmla="val -158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Edges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3759504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 degree: 467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 degree: 96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Avg. degree: 375.95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RGG generation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Sequential coloring algorithms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Determining backbones from possible bipartite subgraphs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Node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Topology:</a:t>
            </a:r>
          </a:p>
          <a:p>
            <a:pPr lvl="1"/>
            <a:r>
              <a:rPr lang="en-US" dirty="0" smtClean="0"/>
              <a:t>Unit Square</a:t>
            </a:r>
          </a:p>
          <a:p>
            <a:pPr lvl="1"/>
            <a:r>
              <a:rPr lang="en-US" dirty="0" smtClean="0"/>
              <a:t>Unit Disk</a:t>
            </a:r>
          </a:p>
          <a:p>
            <a:pPr lvl="1"/>
            <a:r>
              <a:rPr lang="en-US" dirty="0" smtClean="0"/>
              <a:t>Unit Sphere (extra points)</a:t>
            </a:r>
          </a:p>
          <a:p>
            <a:endParaRPr lang="en-US" dirty="0"/>
          </a:p>
          <a:p>
            <a:r>
              <a:rPr lang="en-US" dirty="0" smtClean="0"/>
              <a:t>Unit Square</a:t>
            </a:r>
            <a:r>
              <a:rPr lang="en-US" dirty="0"/>
              <a:t>: </a:t>
            </a:r>
            <a:r>
              <a:rPr lang="en-US" dirty="0" smtClean="0"/>
              <a:t>a</a:t>
            </a:r>
            <a:r>
              <a:rPr lang="en-US" dirty="0"/>
              <a:t> square whose sides have </a:t>
            </a:r>
            <a:r>
              <a:rPr lang="en-US" dirty="0">
                <a:solidFill>
                  <a:srgbClr val="FF0000"/>
                </a:solidFill>
              </a:rPr>
              <a:t>length 1</a:t>
            </a:r>
            <a:r>
              <a:rPr lang="en-US" dirty="0" smtClean="0"/>
              <a:t>.</a:t>
            </a:r>
          </a:p>
          <a:p>
            <a:r>
              <a:rPr lang="en-US" dirty="0" smtClean="0"/>
              <a:t>Unit Disk: </a:t>
            </a:r>
            <a:r>
              <a:rPr lang="en-US" dirty="0"/>
              <a:t>the set of points of distance 1 from a fixed central </a:t>
            </a:r>
            <a:r>
              <a:rPr lang="en-US" dirty="0" smtClean="0"/>
              <a:t>point (</a:t>
            </a:r>
            <a:r>
              <a:rPr lang="en-US" dirty="0" smtClean="0">
                <a:solidFill>
                  <a:srgbClr val="FF0000"/>
                </a:solidFill>
              </a:rPr>
              <a:t>radius 1</a:t>
            </a:r>
            <a:r>
              <a:rPr lang="en-US" dirty="0" smtClean="0"/>
              <a:t>).</a:t>
            </a:r>
          </a:p>
          <a:p>
            <a:r>
              <a:rPr lang="en-US" dirty="0" smtClean="0"/>
              <a:t>Unit Sphere</a:t>
            </a:r>
            <a:r>
              <a:rPr lang="en-US" dirty="0"/>
              <a:t>: the set of points of distance 1 from a fixed central </a:t>
            </a:r>
            <a:r>
              <a:rPr lang="en-US" dirty="0" smtClean="0"/>
              <a:t>point (</a:t>
            </a:r>
            <a:r>
              <a:rPr lang="en-US" dirty="0" smtClean="0">
                <a:solidFill>
                  <a:srgbClr val="FF0000"/>
                </a:solidFill>
              </a:rPr>
              <a:t>radius 1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0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Node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 N nodes in </a:t>
            </a:r>
            <a:r>
              <a:rPr lang="en-US" dirty="0" smtClean="0">
                <a:solidFill>
                  <a:srgbClr val="FF0000"/>
                </a:solidFill>
              </a:rPr>
              <a:t>uniform-random way</a:t>
            </a:r>
            <a:r>
              <a:rPr lang="en-US" dirty="0" smtClean="0"/>
              <a:t> all over the region.</a:t>
            </a:r>
          </a:p>
          <a:p>
            <a:endParaRPr lang="en-US" dirty="0"/>
          </a:p>
          <a:p>
            <a:r>
              <a:rPr lang="en-US" dirty="0" smtClean="0"/>
              <a:t>HOW?</a:t>
            </a:r>
          </a:p>
          <a:p>
            <a:r>
              <a:rPr lang="en-US" dirty="0" smtClean="0"/>
              <a:t>Does different topologies matter the random distribution?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79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Coordinate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Cartesian</a:t>
            </a:r>
          </a:p>
          <a:p>
            <a:r>
              <a:rPr lang="en-US" dirty="0" smtClean="0"/>
              <a:t>Polar</a:t>
            </a:r>
          </a:p>
          <a:p>
            <a:r>
              <a:rPr lang="en-US" dirty="0" smtClean="0"/>
              <a:t>Spherical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Egg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Brute-force?</a:t>
            </a:r>
          </a:p>
          <a:p>
            <a:r>
              <a:rPr lang="en-US" dirty="0" smtClean="0"/>
              <a:t>Sweep method.</a:t>
            </a:r>
          </a:p>
          <a:p>
            <a:r>
              <a:rPr lang="en-US" dirty="0" smtClean="0"/>
              <a:t>Cell method.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Sweep Method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408" y="1683026"/>
            <a:ext cx="4482984" cy="509049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5549328" y="3261946"/>
                <a:ext cx="3423222" cy="1847141"/>
              </a:xfrm>
              <a:prstGeom prst="roundRect">
                <a:avLst>
                  <a:gd name="adj" fmla="val 4739"/>
                </a:avLst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 smtClean="0">
                    <a:solidFill>
                      <a:schemeClr val="tx1"/>
                    </a:solidFill>
                  </a:rPr>
                  <a:t>Observations: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Time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complexitiy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schemeClr val="tx1"/>
                        </a:solidFill>
                        <a:latin typeface="Cambria Math" charset="0"/>
                      </a:rPr>
                      <m:t>𝑁𝑙𝑜𝑔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)+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𝑟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328" y="3261946"/>
                <a:ext cx="3423222" cy="1847141"/>
              </a:xfrm>
              <a:prstGeom prst="roundRect">
                <a:avLst>
                  <a:gd name="adj" fmla="val 4739"/>
                </a:avLst>
              </a:prstGeom>
              <a:blipFill rotWithShape="0">
                <a:blip r:embed="rId4"/>
                <a:stretch>
                  <a:fillRect l="-1770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207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3625"/>
            <a:ext cx="8515350" cy="6191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Cell Method </a:t>
            </a:r>
            <a:r>
              <a:rPr lang="en-US" dirty="0"/>
              <a:t>Y</a:t>
            </a:r>
            <a:r>
              <a:rPr lang="en-US" dirty="0" smtClean="0"/>
              <a:t>ields </a:t>
            </a:r>
            <a:r>
              <a:rPr lang="en-US" dirty="0"/>
              <a:t>E</a:t>
            </a:r>
            <a:r>
              <a:rPr lang="en-US" dirty="0" smtClean="0"/>
              <a:t>dges in O(E)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5925"/>
            <a:ext cx="8229600" cy="4983163"/>
          </a:xfrm>
        </p:spPr>
        <p:txBody>
          <a:bodyPr>
            <a:normAutofit/>
          </a:bodyPr>
          <a:lstStyle/>
          <a:p>
            <a:pPr marL="916686" lvl="1" indent="-514350">
              <a:lnSpc>
                <a:spcPct val="130000"/>
              </a:lnSpc>
              <a:defRPr/>
            </a:pPr>
            <a:endParaRPr lang="en-US" sz="5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02336" lvl="1" indent="0">
              <a:lnSpc>
                <a:spcPct val="130000"/>
              </a:lnSpc>
              <a:buNone/>
              <a:defRPr/>
            </a:pPr>
            <a:endParaRPr lang="en-US" sz="5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30000"/>
              </a:lnSpc>
              <a:defRPr/>
            </a:pPr>
            <a:endParaRPr lang="en-US" sz="5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02336" lvl="1" indent="0">
              <a:lnSpc>
                <a:spcPct val="130000"/>
              </a:lnSpc>
              <a:buNone/>
              <a:defRPr/>
            </a:pPr>
            <a:endParaRPr lang="en-US" sz="5600" dirty="0" smtClean="0"/>
          </a:p>
          <a:p>
            <a:pPr marL="916686" lvl="1" indent="-514350">
              <a:lnSpc>
                <a:spcPct val="150000"/>
              </a:lnSpc>
              <a:defRPr/>
            </a:pP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6686" lvl="1" indent="-514350">
              <a:lnSpc>
                <a:spcPct val="150000"/>
              </a:lnSpc>
              <a:defRPr/>
            </a:pPr>
            <a:endParaRPr lang="en-US" dirty="0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308B85-2090-42F4-A614-415123EF29AD}" type="slidenum">
              <a:rPr lang="en-US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755583"/>
            <a:ext cx="5356839" cy="498633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737105" y="1797607"/>
            <a:ext cx="76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90191" y="6577604"/>
            <a:ext cx="4223" cy="164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/>
              <p:cNvSpPr/>
              <p:nvPr/>
            </p:nvSpPr>
            <p:spPr>
              <a:xfrm>
                <a:off x="5549328" y="3261946"/>
                <a:ext cx="3423222" cy="1847141"/>
              </a:xfrm>
              <a:prstGeom prst="roundRect">
                <a:avLst>
                  <a:gd name="adj" fmla="val 4739"/>
                </a:avLst>
              </a:prstGeom>
              <a:blipFill>
                <a:blip r:embed="rId4"/>
                <a:tile tx="0" ty="0" sx="100000" sy="100000" flip="none" algn="tl"/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 smtClean="0">
                    <a:solidFill>
                      <a:schemeClr val="tx1"/>
                    </a:solidFill>
                  </a:rPr>
                  <a:t>Observations: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Number </a:t>
                </a:r>
                <a:r>
                  <a:rPr lang="en-US" sz="2400" dirty="0">
                    <a:solidFill>
                      <a:schemeClr val="tx1"/>
                    </a:solidFill>
                  </a:rPr>
                  <a:t>pairs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checked per vertex: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𝑁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Rounded 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328" y="3261946"/>
                <a:ext cx="3423222" cy="1847141"/>
              </a:xfrm>
              <a:prstGeom prst="roundRect">
                <a:avLst>
                  <a:gd name="adj" fmla="val 4739"/>
                </a:avLst>
              </a:prstGeom>
              <a:blipFill rotWithShape="0">
                <a:blip r:embed="rId5"/>
                <a:stretch>
                  <a:fillRect l="-1770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1209367" y="2905431"/>
            <a:ext cx="1002891" cy="100289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96065" y="3377381"/>
            <a:ext cx="45719" cy="589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3" y="2060202"/>
            <a:ext cx="6147707" cy="47505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53915" y="1743168"/>
            <a:ext cx="7675685" cy="4701774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318936" y="6444942"/>
            <a:ext cx="762000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26641" y="5783552"/>
            <a:ext cx="11212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Relay Node </a:t>
            </a:r>
          </a:p>
          <a:p>
            <a:r>
              <a:rPr lang="en-US" sz="1100" dirty="0" smtClean="0"/>
              <a:t>(Routing)</a:t>
            </a:r>
          </a:p>
        </p:txBody>
      </p:sp>
      <p:sp>
        <p:nvSpPr>
          <p:cNvPr id="16" name="Cloud Callout 15"/>
          <p:cNvSpPr/>
          <p:nvPr/>
        </p:nvSpPr>
        <p:spPr>
          <a:xfrm>
            <a:off x="672958" y="2000061"/>
            <a:ext cx="2214080" cy="1381410"/>
          </a:xfrm>
          <a:prstGeom prst="cloudCallout">
            <a:avLst>
              <a:gd name="adj1" fmla="val 58153"/>
              <a:gd name="adj2" fmla="val 947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Wireless Sensor Networks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Wireless </a:t>
            </a:r>
            <a:r>
              <a:rPr lang="en-US" sz="3600" dirty="0" smtClean="0"/>
              <a:t>Sensor </a:t>
            </a:r>
            <a:r>
              <a:rPr lang="en-US" sz="3600" dirty="0"/>
              <a:t>N</a:t>
            </a:r>
            <a:r>
              <a:rPr lang="en-US" sz="3600" dirty="0" smtClean="0"/>
              <a:t>etworks </a:t>
            </a:r>
            <a:r>
              <a:rPr lang="en-US" sz="3600" dirty="0"/>
              <a:t>(WSN’s)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72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188" y="4094321"/>
            <a:ext cx="2414474" cy="2480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938" y="5259273"/>
            <a:ext cx="1259574" cy="12595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Wireless Sensor </a:t>
            </a:r>
            <a:r>
              <a:rPr lang="en-US" dirty="0"/>
              <a:t>N</a:t>
            </a:r>
            <a:r>
              <a:rPr lang="en-US" dirty="0" smtClean="0"/>
              <a:t>etworks (WSN’s)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Wireless networks of thousands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inexpensive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miniature devices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capable of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computation, communication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sensing.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Their use throughout society “could well dwarf previous milestones in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information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revolution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951319" y="4366518"/>
            <a:ext cx="2184336" cy="1099335"/>
          </a:xfrm>
          <a:prstGeom prst="wedgeRoundRectCallout">
            <a:avLst>
              <a:gd name="adj1" fmla="val -52221"/>
              <a:gd name="adj2" fmla="val 68575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 pronounce  “motes”.</a:t>
            </a:r>
            <a:endParaRPr lang="en-US" sz="2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064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WSN’s Applications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6314" y="1751105"/>
            <a:ext cx="1787499" cy="13177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97938"/>
            <a:ext cx="3390122" cy="23929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99249"/>
            <a:ext cx="2937928" cy="24924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600" y="3136954"/>
            <a:ext cx="2041636" cy="10547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5449" y="4297938"/>
            <a:ext cx="2541062" cy="23929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7888" y="2085583"/>
            <a:ext cx="2557566" cy="305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3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0" y="2910676"/>
            <a:ext cx="7758000" cy="34462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 Structure of a WSN System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7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Given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numerous randomly placed wireless sensors, how can we organize them into multiple communicating network grids (backbones) each covering the region.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Three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fixed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solutions: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57200" y="3610512"/>
            <a:ext cx="2171700" cy="421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Cartesian Lattice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301168" y="3580049"/>
            <a:ext cx="2155315" cy="4417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Hexagonal Lattice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85" y="4277519"/>
            <a:ext cx="2698059" cy="1686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15" y="4277519"/>
            <a:ext cx="2725086" cy="1703179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272" y="4277519"/>
            <a:ext cx="2917029" cy="170318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6128751" y="3574383"/>
            <a:ext cx="2571185" cy="4417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Bi-regular 3, 4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</a:t>
            </a:r>
          </a:p>
        </p:txBody>
      </p:sp>
    </p:spTree>
    <p:extLst>
      <p:ext uri="{BB962C8B-B14F-4D97-AF65-F5344CB8AC3E}">
        <p14:creationId xmlns:p14="http://schemas.microsoft.com/office/powerpoint/2010/main" val="124374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3625"/>
            <a:ext cx="8229600" cy="6191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Random G</a:t>
            </a:r>
            <a:r>
              <a:rPr lang="en-US" dirty="0" smtClean="0"/>
              <a:t>eometric </a:t>
            </a:r>
            <a:r>
              <a:rPr lang="en-US" dirty="0"/>
              <a:t>G</a:t>
            </a:r>
            <a:r>
              <a:rPr lang="en-US" dirty="0" smtClean="0"/>
              <a:t>raph (</a:t>
            </a:r>
            <a:r>
              <a:rPr lang="en-US" dirty="0"/>
              <a:t>RGG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38325"/>
                <a:ext cx="8229600" cy="4878388"/>
              </a:xfrm>
            </p:spPr>
            <p:txBody>
              <a:bodyPr>
                <a:normAutofit/>
              </a:bodyPr>
              <a:lstStyle/>
              <a:p>
                <a:pPr>
                  <a:buNone/>
                  <a:defRPr/>
                </a:pPr>
                <a:r>
                  <a:rPr lang="en-US" sz="2400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RGG is a random undirected graph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</a:rPr>
                      <m:t>𝐺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</a:rPr>
                      <m:t>𝑁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</a:rPr>
                      <m:t>, 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</a:rPr>
                      <m:t>𝑟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generated on a bounded region by:</a:t>
                </a:r>
              </a:p>
              <a:p>
                <a:pPr marL="566928" indent="-457200">
                  <a:buAutoNum type="arabicPeriod"/>
                  <a:defRPr/>
                </a:pPr>
                <a:r>
                  <a:rPr lang="en-US" sz="2400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Placing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vertices </a:t>
                </a:r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at random uniformly and </a:t>
                </a:r>
                <a:r>
                  <a:rPr lang="en-US" sz="2400" dirty="0" err="1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indepedently</a:t>
                </a:r>
                <a:r>
                  <a:rPr lang="en-US" sz="2400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on the </a:t>
                </a:r>
                <a:r>
                  <a:rPr lang="en-US" sz="2400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region.</a:t>
                </a:r>
              </a:p>
              <a:p>
                <a:pPr marL="566928" indent="-457200">
                  <a:buAutoNum type="arabicPeriod"/>
                  <a:defRPr/>
                </a:pPr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Connecting two </a:t>
                </a:r>
                <a:r>
                  <a:rPr lang="en-US" sz="2400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vertices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</a:rPr>
                      <m:t>{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</a:rPr>
                      <m:t>𝑢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</a:rPr>
                      <m:t>, 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</a:rPr>
                      <m:t>𝑣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</a:rPr>
                      <m:t>} </m:t>
                    </m:r>
                  </m:oMath>
                </a14:m>
                <a:r>
                  <a:rPr lang="en-US" sz="2400" dirty="0" err="1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iff</a:t>
                </a:r>
                <a:r>
                  <a:rPr lang="en-US" sz="2400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their distance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</a:rPr>
                      <m:t>D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</a:rPr>
                      <m:t>u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</a:rPr>
                      <m:t>v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</a:rPr>
                      <m:t>)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</a:p>
              <a:p>
                <a:pPr>
                  <a:buNone/>
                  <a:defRPr/>
                </a:pPr>
                <a:endParaRPr lang="en-US" sz="2400" u="sng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buNone/>
                  <a:defRPr/>
                </a:pPr>
                <a:r>
                  <a:rPr lang="en-US" b="1" u="sng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Goal:</a:t>
                </a:r>
                <a:r>
                  <a:rPr lang="en-US" u="sng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</a:t>
                </a:r>
                <a:r>
                  <a:rPr lang="en-US" b="1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Partition most,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  <a:ea typeface="Adobe Gothic Std B" panose="020B0800000000000000" pitchFamily="34" charset="-128"/>
                      </a:rPr>
                      <m:t>(1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  <a:ea typeface="Adobe Gothic Std B" panose="020B0800000000000000" pitchFamily="34" charset="-128"/>
                      </a:rPr>
                      <m:t>−</m:t>
                    </m:r>
                    <m:r>
                      <a:rPr lang="el-GR" i="1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  <a:ea typeface="Adobe Gothic Std B" panose="020B0800000000000000" pitchFamily="34" charset="-128"/>
                      </a:rPr>
                      <m:t>𝛿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  <a:ea typeface="Adobe Gothic Std B" panose="020B0800000000000000" pitchFamily="34" charset="-128"/>
                      </a:rPr>
                      <m:t>)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  <a:ea typeface="Adobe Gothic Std B" panose="020B0800000000000000" pitchFamily="34" charset="-128"/>
                      </a:rPr>
                      <m:t>𝑁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of vertices into disjoint connected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  <a:ea typeface="Adobe Gothic Std B" panose="020B0800000000000000" pitchFamily="34" charset="-128"/>
                      </a:rPr>
                      <m:t>(</m:t>
                    </m:r>
                    <m:r>
                      <a:rPr lang="el-GR" b="0" i="1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  <a:ea typeface="Adobe Gothic Std B" panose="020B0800000000000000" pitchFamily="34" charset="-128"/>
                      </a:rPr>
                      <m:t>1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  <a:ea typeface="Adobe Gothic Std B" panose="020B0800000000000000" pitchFamily="34" charset="-128"/>
                      </a:rPr>
                      <m:t>−</m:t>
                    </m:r>
                    <m:r>
                      <a:rPr lang="el-GR" b="0" i="1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  <a:ea typeface="Adobe Gothic Std B" panose="020B0800000000000000" pitchFamily="34" charset="-128"/>
                      </a:rPr>
                      <m:t>𝜀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  <a:ea typeface="Adobe Gothic Std B" panose="020B0800000000000000" pitchFamily="34" charset="-128"/>
                      </a:rPr>
                      <m:t>)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  <a:ea typeface="Adobe Gothic Std B" panose="020B0800000000000000" pitchFamily="34" charset="-128"/>
                      </a:rPr>
                      <m:t> 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dominant connected bipartite subgraphs.</a:t>
                </a:r>
                <a:endParaRPr lang="en-US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38325"/>
                <a:ext cx="8229600" cy="4878388"/>
              </a:xfrm>
              <a:blipFill rotWithShape="0">
                <a:blip r:embed="rId3"/>
                <a:stretch>
                  <a:fillRect l="-222" t="-1125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BEE538-6FFF-493A-ABD2-8C8E439050F4}" type="slidenum">
              <a:rPr lang="en-US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 smtClean="0">
                    <a:latin typeface="Calibri" panose="020F0502020204030204" pitchFamily="34" charset="0"/>
                  </a:rPr>
                  <a:t>Example: RGG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𝐺</m:t>
                    </m:r>
                    <m:r>
                      <a:rPr lang="en-US" i="1" dirty="0" smtClean="0">
                        <a:latin typeface="Cambria Math" charset="0"/>
                      </a:rPr>
                      <m:t>(400,0.15)</m:t>
                    </m:r>
                  </m:oMath>
                </a14:m>
                <a:r>
                  <a:rPr lang="en-US" dirty="0" smtClean="0">
                    <a:latin typeface="Calibri" panose="020F0502020204030204" pitchFamily="34" charset="0"/>
                  </a:rPr>
                  <a:t> on </a:t>
                </a:r>
                <a:r>
                  <a:rPr lang="en-US" dirty="0">
                    <a:latin typeface="Calibri" panose="020F0502020204030204" pitchFamily="34" charset="0"/>
                  </a:rPr>
                  <a:t>U</a:t>
                </a:r>
                <a:r>
                  <a:rPr lang="en-US" dirty="0" smtClean="0">
                    <a:latin typeface="Calibri" panose="020F0502020204030204" pitchFamily="34" charset="0"/>
                  </a:rPr>
                  <a:t>nit </a:t>
                </a:r>
                <a:r>
                  <a:rPr lang="en-US" dirty="0">
                    <a:latin typeface="Calibri" panose="020F0502020204030204" pitchFamily="34" charset="0"/>
                  </a:rPr>
                  <a:t>S</a:t>
                </a:r>
                <a:r>
                  <a:rPr lang="en-US" dirty="0" smtClean="0">
                    <a:latin typeface="Calibri" panose="020F0502020204030204" pitchFamily="34" charset="0"/>
                  </a:rPr>
                  <a:t>quare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4" y="1818461"/>
            <a:ext cx="4705723" cy="4626481"/>
          </a:xfrm>
        </p:spPr>
      </p:pic>
      <p:sp>
        <p:nvSpPr>
          <p:cNvPr id="9" name="Rounded Rectangular Callout 8"/>
          <p:cNvSpPr/>
          <p:nvPr/>
        </p:nvSpPr>
        <p:spPr>
          <a:xfrm>
            <a:off x="5412685" y="3591612"/>
            <a:ext cx="3274115" cy="2403835"/>
          </a:xfrm>
          <a:prstGeom prst="wedgeRoundRectCallout">
            <a:avLst>
              <a:gd name="adj1" fmla="val -44079"/>
              <a:gd name="adj2" fmla="val -636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/>
              <a:t>Edges: 5038</a:t>
            </a:r>
          </a:p>
          <a:p>
            <a:r>
              <a:rPr lang="en-US" sz="2400" b="1" dirty="0" smtClean="0"/>
              <a:t>Max degree: 41</a:t>
            </a:r>
          </a:p>
          <a:p>
            <a:r>
              <a:rPr lang="en-US" sz="2400" b="1" dirty="0" smtClean="0"/>
              <a:t>Min degree: 5</a:t>
            </a:r>
          </a:p>
          <a:p>
            <a:r>
              <a:rPr lang="en-US" sz="2400" b="1" dirty="0" smtClean="0"/>
              <a:t>Avg. degree: 25.19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6297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2" y="2378116"/>
            <a:ext cx="3911306" cy="393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2" y="2378116"/>
            <a:ext cx="3911306" cy="39237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Partitioning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RGG’s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into B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ipartite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ubgraphs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2" y="2388343"/>
            <a:ext cx="3911306" cy="3918746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0" y="2378115"/>
            <a:ext cx="3911308" cy="392372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0" y="2372866"/>
            <a:ext cx="3929865" cy="392372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960556" y="1696420"/>
            <a:ext cx="548673" cy="640728"/>
          </a:xfrm>
          <a:prstGeom prst="rightArrow">
            <a:avLst>
              <a:gd name="adj1" fmla="val 50000"/>
              <a:gd name="adj2" fmla="val 56852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Rounded Rectangle 13"/>
          <p:cNvSpPr/>
          <p:nvPr/>
        </p:nvSpPr>
        <p:spPr>
          <a:xfrm>
            <a:off x="642363" y="1795891"/>
            <a:ext cx="2922998" cy="4417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Geometric Graph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904425" y="1795890"/>
            <a:ext cx="3347728" cy="4417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Several Bipartite Subgraphs…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833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0.00046 L 0.54843 -0.0009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1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5 -3.7037E-7 L 0.53229 -0.0006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9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 3.7037E-6 L 0.51545 -0.0011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7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7037E-7 L 0.49687 0.0009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6584</TotalTime>
  <Words>556</Words>
  <Application>Microsoft Macintosh PowerPoint</Application>
  <PresentationFormat>On-screen Show (4:3)</PresentationFormat>
  <Paragraphs>158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Adobe Gothic Std B</vt:lpstr>
      <vt:lpstr>Algerian</vt:lpstr>
      <vt:lpstr>Calibri</vt:lpstr>
      <vt:lpstr>Cambria Math</vt:lpstr>
      <vt:lpstr>Georgia</vt:lpstr>
      <vt:lpstr>Trebuchet MS</vt:lpstr>
      <vt:lpstr>Wingdings 2</vt:lpstr>
      <vt:lpstr>Urban</vt:lpstr>
      <vt:lpstr>Partitioning Random Geometric Graphs into Bipartite Subgraphs: Modeling Backbone Determination in Wireless Sensor Networks</vt:lpstr>
      <vt:lpstr>Wireless Sensor Networks (WSN’s)</vt:lpstr>
      <vt:lpstr>Wireless Sensor Networks (WSN’s)</vt:lpstr>
      <vt:lpstr>WSN’s Applications</vt:lpstr>
      <vt:lpstr>General Structure of a WSN System</vt:lpstr>
      <vt:lpstr>What is the Challenge?</vt:lpstr>
      <vt:lpstr>Random Geometric Graph (RGG)</vt:lpstr>
      <vt:lpstr>Example: RGG G(400,0.15) on Unit Square</vt:lpstr>
      <vt:lpstr>Partitioning RGG’s into Bipartite Subgraphs</vt:lpstr>
      <vt:lpstr>Example: Bipartite Subgraph and Coverage</vt:lpstr>
      <vt:lpstr>Example: Large Vertex Distribution G(20000, 0.08)</vt:lpstr>
      <vt:lpstr>Procedure</vt:lpstr>
      <vt:lpstr>Node Distribution</vt:lpstr>
      <vt:lpstr>Node Distribution</vt:lpstr>
      <vt:lpstr>Coordinate Systems</vt:lpstr>
      <vt:lpstr>Egg Generation</vt:lpstr>
      <vt:lpstr>Sweep Method</vt:lpstr>
      <vt:lpstr>Cell Method Yields Edges in O(E)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Title</dc:title>
  <dc:creator>Mihaela</dc:creator>
  <cp:lastModifiedBy>Chen, Zizhen</cp:lastModifiedBy>
  <cp:revision>891</cp:revision>
  <cp:lastPrinted>2008-03-11T03:48:59Z</cp:lastPrinted>
  <dcterms:created xsi:type="dcterms:W3CDTF">2008-03-11T00:40:29Z</dcterms:created>
  <dcterms:modified xsi:type="dcterms:W3CDTF">2017-09-14T08:04:03Z</dcterms:modified>
</cp:coreProperties>
</file>